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68" r:id="rId2"/>
    <p:sldId id="276" r:id="rId3"/>
    <p:sldId id="280" r:id="rId4"/>
    <p:sldId id="281" r:id="rId5"/>
    <p:sldId id="282" r:id="rId6"/>
    <p:sldId id="315" r:id="rId7"/>
    <p:sldId id="283" r:id="rId8"/>
    <p:sldId id="314" r:id="rId9"/>
    <p:sldId id="284" r:id="rId10"/>
    <p:sldId id="316" r:id="rId11"/>
    <p:sldId id="285" r:id="rId12"/>
    <p:sldId id="286" r:id="rId13"/>
    <p:sldId id="317" r:id="rId14"/>
    <p:sldId id="287" r:id="rId15"/>
    <p:sldId id="288" r:id="rId16"/>
    <p:sldId id="318" r:id="rId17"/>
    <p:sldId id="289" r:id="rId18"/>
    <p:sldId id="290" r:id="rId19"/>
    <p:sldId id="319" r:id="rId20"/>
    <p:sldId id="291" r:id="rId21"/>
    <p:sldId id="292" r:id="rId22"/>
    <p:sldId id="265" r:id="rId23"/>
    <p:sldId id="272" r:id="rId24"/>
    <p:sldId id="304" r:id="rId25"/>
    <p:sldId id="293" r:id="rId26"/>
    <p:sldId id="273" r:id="rId27"/>
    <p:sldId id="320" r:id="rId28"/>
    <p:sldId id="321" r:id="rId29"/>
    <p:sldId id="274" r:id="rId30"/>
    <p:sldId id="294" r:id="rId31"/>
    <p:sldId id="275" r:id="rId32"/>
    <p:sldId id="296" r:id="rId33"/>
    <p:sldId id="301" r:id="rId34"/>
    <p:sldId id="297" r:id="rId35"/>
    <p:sldId id="295" r:id="rId36"/>
    <p:sldId id="322" r:id="rId37"/>
    <p:sldId id="278" r:id="rId38"/>
    <p:sldId id="298" r:id="rId39"/>
    <p:sldId id="323" r:id="rId40"/>
    <p:sldId id="279" r:id="rId41"/>
    <p:sldId id="299" r:id="rId42"/>
    <p:sldId id="305" r:id="rId43"/>
    <p:sldId id="306" r:id="rId44"/>
    <p:sldId id="309" r:id="rId45"/>
    <p:sldId id="307" r:id="rId46"/>
    <p:sldId id="308" r:id="rId47"/>
    <p:sldId id="311" r:id="rId48"/>
    <p:sldId id="310" r:id="rId49"/>
    <p:sldId id="312" r:id="rId50"/>
    <p:sldId id="313" r:id="rId51"/>
    <p:sldId id="300" r:id="rId52"/>
    <p:sldId id="302" r:id="rId53"/>
    <p:sldId id="303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47" y="-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BC023-2EB3-4EC6-AF01-28D756A9EDAF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A38B8-1484-4D9A-9B25-E6D9DEF28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9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座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府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府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怪物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A38B8-1484-4D9A-9B25-E6D9DEF2836F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9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51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-99392"/>
            <a:ext cx="8147248" cy="1070992"/>
          </a:xfrm>
        </p:spPr>
        <p:txBody>
          <a:bodyPr/>
          <a:lstStyle/>
          <a:p>
            <a:r>
              <a:rPr lang="zh-TW" altLang="en-US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媽祖的故事</a:t>
            </a:r>
            <a:endParaRPr lang="en-US" dirty="0">
              <a:latin typeface="DFPBiaoKaiW5_HanPinIn1LU" panose="03000500000000000000" pitchFamily="66" charset="-120"/>
              <a:ea typeface="DFPBiaoKaiW5_HanPinIn1LU" panose="03000500000000000000" pitchFamily="66" charset="-120"/>
            </a:endParaRPr>
          </a:p>
        </p:txBody>
      </p:sp>
      <p:pic>
        <p:nvPicPr>
          <p:cNvPr id="6" name="圖片 5" descr="媽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908720"/>
            <a:ext cx="6528000" cy="48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2044849" y="587901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TW" altLang="en-US" sz="4400" dirty="0"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+mj-cs"/>
              </a:rPr>
              <a:t>台南大天后宮金面媽祖</a:t>
            </a:r>
            <a:endParaRPr lang="en-US" sz="4400" dirty="0">
              <a:latin typeface="DFPBiaoKaiW5_HanPinIn1LU" panose="03000500000000000000" pitchFamily="66" charset="-120"/>
              <a:ea typeface="DFPBiaoKaiW5_HanPinIn1LU" panose="03000500000000000000" pitchFamily="66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5184576" cy="554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55776" y="5877272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中國南方沿海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69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184576" cy="515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47664" y="537321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5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有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一次，林默娘的哥哥在海上遇難了。從那以後，每當暴風雨的夜裡，林默娘就偷偷地爬起來，提著燈站在港口邊的高坡上。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6632"/>
            <a:ext cx="5256584" cy="5311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517232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6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許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多船隻看見燈光，就平安地靠岸了。漁民以為是神靈在引導他們，直到有一天，林默娘被狂風巨浪捲進了大海。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680567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71800" y="537321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狂風巨浪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4735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1"/>
            <a:ext cx="5112568" cy="515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373216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7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村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人終於發現，山坡上的身影是十六歲的林默娘。村人建了一座廟紀念她，尊稱她為媽祖，不久人們發現拜媽祖很靈驗。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3109"/>
            <a:ext cx="5328592" cy="540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5021" y="5517232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8.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信媽祖的人越來建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越多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，海上的媽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祖島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，因媽祖而得名。葡萄牙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人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叫澳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門為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Macau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，傳說也和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岸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邊的媽祖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廟有關。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648"/>
            <a:ext cx="5576019" cy="567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59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6632"/>
            <a:ext cx="5256584" cy="528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35696" y="5517232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9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三、四百年前，中國沿海的居民開始大量移民到台灣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。他們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感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念媽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祖的保佑就建了許多媽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祖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廟，媽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祖成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了民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間最普遍的信仰。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4896544" cy="500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91680" y="5229200"/>
            <a:ext cx="5904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10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每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年三月，台灣及中國大陸從南到北的沿海各省，都有幾千萬人參加媽祖的慶生活動。澳門的海岸建了一座巨大的媽祖石像。」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4851028" cy="321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1" y="16401"/>
            <a:ext cx="4721225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93759"/>
            <a:ext cx="4131754" cy="2859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829" y="692696"/>
            <a:ext cx="3972424" cy="267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85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407699943_ecb187feb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41192"/>
            <a:ext cx="7233157" cy="47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683568" y="5529426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台南大天后宮黑面媽祖</a:t>
            </a:r>
            <a:endParaRPr lang="en-US" sz="4000" b="1" dirty="0">
              <a:latin typeface="DFPBiaoKaiW5_HanPinIn1LU" panose="03000500000000000000" pitchFamily="66" charset="-120"/>
              <a:ea typeface="DFPBiaoKaiW5_HanPinIn1LU" panose="03000500000000000000" pitchFamily="66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5112568" cy="51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63572" y="5517232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11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外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婆拉著程文的手說：這是平安符，你隨身帶著，媽祖會保佑你健康平安。程文抱著外婆說：謝謝外婆。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8639"/>
            <a:ext cx="5112568" cy="525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03648" y="5445224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12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程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文記得歷史老師說過，中國人的社會，自古就接受許多不同的宗教和信仰，人們互相尊重和包容，所以沒有宗教戰爭。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0042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95936" y="332656"/>
            <a:ext cx="5112568" cy="2160240"/>
          </a:xfrm>
        </p:spPr>
        <p:txBody>
          <a:bodyPr>
            <a:noAutofit/>
          </a:bodyPr>
          <a:lstStyle/>
          <a:p>
            <a:pPr algn="l"/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1. </a:t>
            </a:r>
            <a:r>
              <a:rPr lang="zh-TW" altLang="en-US" dirty="0" smtClean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外婆</a:t>
            </a:r>
            <a:r>
              <a:rPr lang="zh-TW" altLang="en-US" dirty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向</a:t>
            </a:r>
            <a:r>
              <a:rPr lang="zh-TW" altLang="en-US" dirty="0" smtClean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媽祖</a:t>
            </a:r>
            <a:r>
              <a:rPr lang="zh-TW" altLang="en-US" dirty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求什麼</a:t>
            </a:r>
            <a:r>
              <a:rPr lang="en-US" altLang="zh-TW" dirty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?</a:t>
            </a:r>
            <a:endParaRPr lang="en-US" dirty="0">
              <a:latin typeface="華康明體W5破音字1" pitchFamily="18" charset="-120"/>
              <a:ea typeface="華康明體W5破音字1" pitchFamily="18" charset="-120"/>
              <a:cs typeface="Times New Roman" pitchFamily="18" charset="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0" y="3429000"/>
            <a:ext cx="5652120" cy="34290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44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2. </a:t>
            </a:r>
            <a:r>
              <a:rPr lang="zh-TW" altLang="en-US" sz="44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林默娘</a:t>
            </a:r>
            <a:r>
              <a:rPr lang="zh-TW" altLang="en-US" sz="4400" dirty="0" smtClean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為</a:t>
            </a:r>
            <a:r>
              <a:rPr lang="zh-TW" altLang="en-US" sz="44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什麼在暴風雨的夜裡，提燈站在港口邊的高坡上</a:t>
            </a:r>
            <a:r>
              <a:rPr lang="en-US" altLang="zh-TW" sz="44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?</a:t>
            </a:r>
            <a:endParaRPr lang="en-US" sz="4400" dirty="0">
              <a:latin typeface="華康明體W5破音字1" pitchFamily="18" charset="-120"/>
              <a:ea typeface="華康明體W5破音字1" pitchFamily="18" charset="-12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2747" y="3212976"/>
            <a:ext cx="3171741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0984"/>
            <a:ext cx="3115274" cy="320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-27384"/>
            <a:ext cx="8363272" cy="2434282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TW" altLang="en-US" sz="4800" dirty="0" smtClean="0">
                <a:latin typeface="華康明體W5破音字1" pitchFamily="18" charset="-120"/>
                <a:ea typeface="華康明體W5破音字1" pitchFamily="18" charset="-120"/>
                <a:cs typeface="Times New Roman" pitchFamily="18" charset="0"/>
              </a:rPr>
              <a:t>為</a:t>
            </a:r>
            <a:r>
              <a:rPr lang="zh-TW" altLang="en-US" sz="4800" dirty="0" smtClean="0">
                <a:latin typeface="華康明體W5注音字" pitchFamily="18" charset="-120"/>
                <a:ea typeface="華康明體W5注音字" pitchFamily="18" charset="-120"/>
                <a:cs typeface="Times New Roman" pitchFamily="18" charset="0"/>
              </a:rPr>
              <a:t>什麼媽祖是台灣最普遍的信仰</a:t>
            </a:r>
            <a:r>
              <a:rPr lang="en-US" altLang="zh-TW" sz="4800" dirty="0" smtClean="0">
                <a:latin typeface="華康明體W5注音字" pitchFamily="18" charset="-120"/>
                <a:ea typeface="華康明體W5注音字" pitchFamily="18" charset="-120"/>
              </a:rPr>
              <a:t>?</a:t>
            </a:r>
            <a:endParaRPr lang="en-US" sz="4800" dirty="0">
              <a:latin typeface="華康明體W5注音字" pitchFamily="18" charset="-120"/>
              <a:ea typeface="華康明體W5注音字" pitchFamily="18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4" y="2276872"/>
            <a:ext cx="3997764" cy="43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5506" y="2959570"/>
            <a:ext cx="4224363" cy="3492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363272" cy="2434282"/>
          </a:xfrm>
        </p:spPr>
        <p:txBody>
          <a:bodyPr>
            <a:normAutofit/>
          </a:bodyPr>
          <a:lstStyle/>
          <a:p>
            <a:pPr algn="just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TW" altLang="en-US" sz="5400" b="1" dirty="0" smtClean="0">
                <a:latin typeface="王漢宗中明體注音" pitchFamily="82" charset="-120"/>
                <a:ea typeface="王漢宗中明體注音" pitchFamily="82" charset="-120"/>
                <a:cs typeface="Times New Roman" pitchFamily="18" charset="0"/>
              </a:rPr>
              <a:t>中國為什麼沒有宗教戰爭</a:t>
            </a:r>
            <a:r>
              <a:rPr lang="en-US" altLang="zh-TW" sz="5400" b="1" dirty="0" smtClean="0">
                <a:latin typeface="王漢宗中明體注音" pitchFamily="82" charset="-120"/>
                <a:ea typeface="王漢宗中明體注音" pitchFamily="82" charset="-120"/>
                <a:cs typeface="Times New Roman" pitchFamily="18" charset="0"/>
              </a:rPr>
              <a:t>?</a:t>
            </a:r>
            <a:endParaRPr lang="en-US" sz="5400" b="1" dirty="0">
              <a:latin typeface="王漢宗中明體注音" pitchFamily="82" charset="-120"/>
              <a:ea typeface="王漢宗中明體注音" pitchFamily="82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205352"/>
            <a:ext cx="4638169" cy="439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171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44624" y="4077072"/>
            <a:ext cx="8229600" cy="1143000"/>
          </a:xfrm>
        </p:spPr>
        <p:txBody>
          <a:bodyPr/>
          <a:lstStyle/>
          <a:p>
            <a:r>
              <a:rPr lang="zh-TW" altLang="en-US" b="1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  <a:cs typeface="Times New Roman" pitchFamily="18" charset="0"/>
              </a:rPr>
              <a:t>預</a:t>
            </a:r>
            <a:r>
              <a:rPr lang="zh-TW" altLang="en-US" b="1" dirty="0">
                <a:latin typeface="DFBiaoKaiShu-B5" panose="03000509000000000000" pitchFamily="65" charset="-120"/>
                <a:ea typeface="DFBiaoKaiShu-B5" panose="03000509000000000000" pitchFamily="65" charset="-120"/>
                <a:cs typeface="Times New Roman" pitchFamily="18" charset="0"/>
              </a:rPr>
              <a:t>報</a:t>
            </a:r>
            <a:r>
              <a:rPr lang="en-US" altLang="zh-TW" dirty="0" smtClean="0"/>
              <a:t>/</a:t>
            </a:r>
            <a:r>
              <a:rPr lang="zh-TW" altLang="en-US" b="1" dirty="0">
                <a:solidFill>
                  <a:srgbClr val="FF000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預</a:t>
            </a:r>
            <a:r>
              <a:rPr lang="zh-TW" altLang="en-US" b="1" dirty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報</a:t>
            </a:r>
            <a:endParaRPr lang="en-US" dirty="0">
              <a:solidFill>
                <a:srgbClr val="FF0000"/>
              </a:solidFill>
              <a:latin typeface="DFKaiShuW5-B5" panose="03000509000000000000" pitchFamily="65" charset="-120"/>
              <a:ea typeface="DFKaiShuW5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396"/>
            <a:ext cx="849345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96952"/>
            <a:ext cx="2841625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6"/>
            <a:ext cx="4779814" cy="232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20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54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預報</a:t>
            </a:r>
            <a:r>
              <a:rPr lang="en-US" altLang="zh-TW" sz="32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(v. to forecast, n. forecast)</a:t>
            </a:r>
            <a:endParaRPr lang="en-US" sz="3200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980728"/>
            <a:ext cx="8820472" cy="5256584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天氣</a:t>
            </a:r>
            <a:r>
              <a:rPr lang="zh-TW" altLang="en-US" sz="5400" b="1" u="sng" dirty="0" smtClean="0">
                <a:solidFill>
                  <a:srgbClr val="FF0000"/>
                </a:solidFill>
              </a:rPr>
              <a:t>預報</a:t>
            </a:r>
            <a:r>
              <a:rPr lang="zh-TW" altLang="en-US" sz="5400" dirty="0" smtClean="0"/>
              <a:t>說從這星期起，氣溫會開始下降，天氣會漸漸變冷，所以我們要把冬天的衣服拿出來穿了。</a:t>
            </a:r>
            <a:endParaRPr lang="en-US" sz="5400" dirty="0"/>
          </a:p>
        </p:txBody>
      </p:sp>
      <p:pic>
        <p:nvPicPr>
          <p:cNvPr id="5" name="圖片 4" descr="天氣變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2480" y="4077072"/>
            <a:ext cx="3810000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6677"/>
            <a:ext cx="7488832" cy="5636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1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680520" cy="317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424" y="1771470"/>
            <a:ext cx="453157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446640"/>
            <a:ext cx="3419872" cy="427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208" y="4366925"/>
            <a:ext cx="4180247" cy="247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177094" cy="288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798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zh-TW" altLang="en-US" sz="54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預備</a:t>
            </a:r>
            <a:r>
              <a:rPr lang="en-US" altLang="zh-TW" sz="32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prepare)</a:t>
            </a:r>
            <a:endParaRPr 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4813995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+mj-ea"/>
                <a:ea typeface="+mj-ea"/>
              </a:rPr>
              <a:t>颱風要來了，我們</a:t>
            </a:r>
            <a:r>
              <a:rPr lang="zh-TW" altLang="en-US" sz="5400" dirty="0" smtClean="0">
                <a:latin typeface="+mj-ea"/>
              </a:rPr>
              <a:t>在家裡</a:t>
            </a:r>
            <a:r>
              <a:rPr lang="zh-TW" altLang="en-US" sz="5400" dirty="0" smtClean="0">
                <a:latin typeface="+mj-ea"/>
                <a:ea typeface="+mj-ea"/>
              </a:rPr>
              <a:t>要多</a:t>
            </a:r>
            <a:r>
              <a:rPr lang="zh-TW" altLang="en-US" sz="5400" b="1" u="sng" dirty="0" smtClean="0">
                <a:solidFill>
                  <a:srgbClr val="FF0000"/>
                </a:solidFill>
                <a:latin typeface="+mj-ea"/>
                <a:ea typeface="+mj-ea"/>
              </a:rPr>
              <a:t>預備</a:t>
            </a:r>
            <a:r>
              <a:rPr lang="zh-TW" altLang="en-US" sz="5400" dirty="0" smtClean="0">
                <a:latin typeface="+mj-ea"/>
                <a:ea typeface="+mj-ea"/>
              </a:rPr>
              <a:t>一些餅乾、泡麵和礦泉水才行。</a:t>
            </a:r>
            <a:endParaRPr lang="en-US" sz="5400" dirty="0">
              <a:latin typeface="+mj-ea"/>
              <a:ea typeface="+mj-ea"/>
            </a:endParaRPr>
          </a:p>
        </p:txBody>
      </p:sp>
      <p:pic>
        <p:nvPicPr>
          <p:cNvPr id="6" name="圖片 5" descr="餅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3789264"/>
            <a:ext cx="2688000" cy="2016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圖片 6" descr="泡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3814" y="3825336"/>
            <a:ext cx="3944450" cy="262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 descr="礦泉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0512" y="3825304"/>
            <a:ext cx="2340000" cy="23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1484784"/>
            <a:ext cx="5292080" cy="1152128"/>
          </a:xfrm>
        </p:spPr>
        <p:txBody>
          <a:bodyPr>
            <a:noAutofit/>
          </a:bodyPr>
          <a:lstStyle/>
          <a:p>
            <a:r>
              <a:rPr lang="zh-TW" altLang="en-US" sz="9600" dirty="0" smtClean="0">
                <a:latin typeface="王漢宗中隸書繁" pitchFamily="2" charset="-120"/>
                <a:ea typeface="王漢宗中隸書繁" pitchFamily="2" charset="-120"/>
              </a:rPr>
              <a:t>媽閣廟</a:t>
            </a:r>
            <a:r>
              <a:rPr lang="en-US" sz="8800" dirty="0" smtClean="0">
                <a:latin typeface="王漢宗中隸書繁" pitchFamily="2" charset="-120"/>
                <a:ea typeface="王漢宗中隸書繁" pitchFamily="2" charset="-120"/>
              </a:rPr>
              <a:t/>
            </a:r>
            <a:br>
              <a:rPr lang="en-US" sz="8800" dirty="0" smtClean="0">
                <a:latin typeface="王漢宗中隸書繁" pitchFamily="2" charset="-120"/>
                <a:ea typeface="王漢宗中隸書繁" pitchFamily="2" charset="-120"/>
              </a:rPr>
            </a:br>
            <a:endParaRPr lang="en-US" sz="8800" dirty="0">
              <a:latin typeface="王漢宗中隸書繁" pitchFamily="2" charset="-120"/>
              <a:ea typeface="王漢宗中隸書繁" pitchFamily="2" charset="-120"/>
            </a:endParaRPr>
          </a:p>
        </p:txBody>
      </p:sp>
      <p:pic>
        <p:nvPicPr>
          <p:cNvPr id="4" name="內容版面配置區 3" descr="媽閣廟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6512" y="2565368"/>
            <a:ext cx="5767432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 descr="媽閣廟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052736"/>
            <a:ext cx="3299996" cy="21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創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下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創</a:t>
            </a:r>
            <a:r>
              <a:rPr lang="zh-TW" altLang="en-US" dirty="0"/>
              <a:t>下</a:t>
            </a:r>
            <a:endParaRPr lang="en-US" dirty="0">
              <a:solidFill>
                <a:srgbClr val="FF0000"/>
              </a:solidFill>
              <a:latin typeface="DFKaiShuW5-B5" panose="03000509000000000000" pitchFamily="65" charset="-120"/>
              <a:ea typeface="DFKaiShuW5-B5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016"/>
            <a:ext cx="5089376" cy="212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5059794" cy="273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08720"/>
            <a:ext cx="2590176" cy="2580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119" y="4077072"/>
            <a:ext cx="3438829" cy="234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1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zh-TW" altLang="en-US" sz="54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創下</a:t>
            </a:r>
            <a:r>
              <a:rPr lang="en-US" altLang="zh-TW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(establish)</a:t>
            </a:r>
            <a:endParaRPr lang="en-US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760"/>
            <a:ext cx="8820472" cy="5256584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這把小提琴</a:t>
            </a:r>
            <a:r>
              <a:rPr lang="zh-TW" altLang="en-US" sz="5400" b="1" dirty="0" smtClean="0">
                <a:latin typeface="Times New Roman" pitchFamily="18" charset="0"/>
                <a:ea typeface="王漢宗中明體破音一" pitchFamily="82" charset="-120"/>
                <a:cs typeface="Times New Roman" pitchFamily="18" charset="0"/>
              </a:rPr>
              <a:t>曾</a:t>
            </a:r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2011</a:t>
            </a:r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zh-TW" altLang="en-US" sz="5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創下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1590</a:t>
            </a:r>
            <a:r>
              <a:rPr lang="zh-TW" altLang="en-US" sz="5400" dirty="0" smtClean="0">
                <a:latin typeface="Times New Roman" pitchFamily="18" charset="0"/>
                <a:cs typeface="Times New Roman" pitchFamily="18" charset="0"/>
              </a:rPr>
              <a:t>萬美元的拍賣紀錄。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圖片 4" descr="古典小提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212976"/>
            <a:ext cx="5121120" cy="338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內容版面配置區 2"/>
          <p:cNvSpPr txBox="1">
            <a:spLocks/>
          </p:cNvSpPr>
          <p:nvPr/>
        </p:nvSpPr>
        <p:spPr>
          <a:xfrm>
            <a:off x="6084168" y="5453608"/>
            <a:ext cx="2376264" cy="107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94347" y="5795972"/>
            <a:ext cx="3500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The Ames Stradivarius</a:t>
            </a:r>
            <a:endParaRPr lang="en-US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國</a:t>
            </a:r>
            <a:r>
              <a:rPr lang="zh-TW" altLang="en-US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際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國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際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4624"/>
            <a:ext cx="5267300" cy="235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16832"/>
            <a:ext cx="7544197" cy="431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1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2696"/>
            <a:ext cx="5400600" cy="497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14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廟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廟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6631"/>
            <a:ext cx="2854251" cy="191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189" y="2060848"/>
            <a:ext cx="591353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1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776" y="1700808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跪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拜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跪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拜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819" y="1412776"/>
            <a:ext cx="3546723" cy="152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35563"/>
            <a:ext cx="4573538" cy="25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5687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1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833563"/>
            <a:ext cx="761047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34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6227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5400" b="1" u="sng" dirty="0" smtClean="0">
                <a:latin typeface="王漢宗中明體注音" pitchFamily="82" charset="-120"/>
                <a:ea typeface="王漢宗中明體注音" pitchFamily="82" charset="-120"/>
              </a:rPr>
              <a:t>拜</a:t>
            </a:r>
            <a:r>
              <a:rPr lang="en-US" altLang="zh-TW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(worship)</a:t>
            </a:r>
            <a:endParaRPr lang="en-US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836712"/>
            <a:ext cx="8964488" cy="5400600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我們過年的時候都會到廟裏</a:t>
            </a:r>
            <a:r>
              <a:rPr lang="zh-TW" altLang="en-US" sz="5400" b="1" u="sng" dirty="0" smtClean="0">
                <a:solidFill>
                  <a:srgbClr val="FF0000"/>
                </a:solidFill>
              </a:rPr>
              <a:t>拜拜</a:t>
            </a:r>
            <a:r>
              <a:rPr lang="zh-TW" altLang="en-US" sz="5400" dirty="0" smtClean="0"/>
              <a:t>。</a:t>
            </a:r>
            <a:endParaRPr lang="en-US" sz="5400" dirty="0"/>
          </a:p>
        </p:txBody>
      </p:sp>
      <p:pic>
        <p:nvPicPr>
          <p:cNvPr id="4" name="圖片 3" descr="拜拜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902" y="3213352"/>
            <a:ext cx="5189186" cy="345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圖片 4" descr="擲杯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2969" y="4401384"/>
            <a:ext cx="3382555" cy="24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 descr="擲杯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6448" y="1701104"/>
            <a:ext cx="2556000" cy="2556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慶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生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慶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生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4654277" cy="16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397" y="2132856"/>
            <a:ext cx="6753002" cy="409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1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86765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12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3663"/>
            <a:ext cx="5400600" cy="543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15616" y="5589240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年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假期間，外婆帶程文去台南的媽祖廟上香，她們走進大殿，每人點燃了三枝香，然後走到媽祖的神像面前。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892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18864" y="-171400"/>
            <a:ext cx="8229600" cy="1143000"/>
          </a:xfrm>
        </p:spPr>
        <p:txBody>
          <a:bodyPr/>
          <a:lstStyle/>
          <a:p>
            <a:r>
              <a:rPr lang="zh-TW" altLang="en-US" sz="5400" b="1" u="sng" dirty="0" smtClean="0">
                <a:latin typeface="王漢宗中明體注音" pitchFamily="82" charset="-120"/>
                <a:ea typeface="王漢宗中明體注音" pitchFamily="82" charset="-120"/>
              </a:rPr>
              <a:t>慶祝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(celebrate 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-36512" y="980728"/>
            <a:ext cx="9145016" cy="5661248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聖誕節快到了，你們打</a:t>
            </a:r>
            <a:r>
              <a:rPr lang="zh-TW" altLang="en-US" sz="5400" b="1" dirty="0" smtClean="0">
                <a:latin typeface="王漢宗中明體注音" pitchFamily="82" charset="-120"/>
                <a:ea typeface="王漢宗中明體注音" pitchFamily="82" charset="-120"/>
              </a:rPr>
              <a:t>算</a:t>
            </a:r>
            <a:r>
              <a:rPr lang="zh-TW" altLang="en-US" sz="5400" dirty="0" smtClean="0"/>
              <a:t>到哪裡</a:t>
            </a:r>
            <a:r>
              <a:rPr lang="zh-TW" altLang="en-US" sz="5400" b="1" u="sng" dirty="0" smtClean="0">
                <a:solidFill>
                  <a:srgbClr val="FF0000"/>
                </a:solidFill>
              </a:rPr>
              <a:t>慶祝</a:t>
            </a:r>
            <a:r>
              <a:rPr lang="zh-TW" altLang="en-US" sz="5400" dirty="0" smtClean="0"/>
              <a:t>呢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圖片 5" descr="Christmas-belfa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11" y="3087200"/>
            <a:ext cx="4773444" cy="295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圖片 6" descr="Christmas-Solva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212976"/>
            <a:ext cx="4132918" cy="2736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提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燈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提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燈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4429869" cy="167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2"/>
            <a:ext cx="3267075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204864"/>
            <a:ext cx="2108200" cy="356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1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0"/>
            <a:ext cx="8186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看圖說話：小雪在看電視新聞，她看見</a:t>
            </a:r>
            <a:r>
              <a:rPr lang="en-US" altLang="zh-TW" sz="32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…….</a:t>
            </a:r>
            <a:endParaRPr lang="en-US" sz="32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694" y="692696"/>
            <a:ext cx="4994523" cy="283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53" y="3573016"/>
            <a:ext cx="4946058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755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05064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一點一橫長，一撇到南洋，十字對十字，月亮對太陽。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188640" y="548680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猜燈謎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0648"/>
            <a:ext cx="472620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21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140968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一點一橫長，一撇到南洋，南洋兩個人，坐在土堆上。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猜謎語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737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140968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一點一橫長，一撇到南洋，二十一塊田，田下有撇點。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猜謎語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044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140968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一點一橫長，一撇到南洋，南洋有個人，身體一寸長。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猜謎語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044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140968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真丟人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(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猜一字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)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猜謎語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62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140968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九十九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(</a:t>
            </a:r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猜一字</a:t>
            </a:r>
            <a:r>
              <a:rPr lang="en-US" altLang="zh-TW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)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猜謎語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62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140968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sz="48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一點一橫長，一撇到南洋，南洋有個人，身體一寸長。</a:t>
            </a:r>
            <a:endParaRPr lang="en-US" sz="48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猜謎語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62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476" y="84405"/>
            <a:ext cx="5328592" cy="539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43608" y="5517232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2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外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婆對神像低聲說：這是我的外孫女，我特地帶她來上香，請求您保佑他們全家平安健康、事事如意！然後就把香插在香爐上。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140968"/>
            <a:ext cx="7772400" cy="1470025"/>
          </a:xfrm>
        </p:spPr>
        <p:txBody>
          <a:bodyPr>
            <a:noAutofit/>
          </a:bodyPr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三個眼睛 五個鼻子 猜一動物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猜謎語</a:t>
            </a:r>
            <a:endParaRPr lang="en-US" sz="66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901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9420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687388"/>
            <a:ext cx="7292975" cy="548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78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692696"/>
            <a:ext cx="7079283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78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4248472" cy="5330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48880"/>
            <a:ext cx="3727450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10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4624"/>
            <a:ext cx="5328592" cy="534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03648" y="5589240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3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她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們向神像跪拜後，又求了平安符才離開。程文問：媽祖是傳說中的神仙嗎？外婆說：「不！媽祖叫林默娘。</a:t>
            </a:r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…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6120680" cy="462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347864" y="5373216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6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平安符</a:t>
            </a:r>
            <a:endParaRPr lang="en-US" sz="60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7648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050" y="0"/>
            <a:ext cx="5328592" cy="539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9672" y="5445224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4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一</a:t>
            </a:r>
            <a:r>
              <a:rPr lang="zh-TW" altLang="en-US" sz="24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千多年前，她出生在中國南方沿海的漁村。那裡的居民以捕魚為生，那時沒有氣象預報也沒有燈塔，船隻遇到暴風雨就很危險。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0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10269</TotalTime>
  <Words>1169</Words>
  <Application>Microsoft Office PowerPoint</Application>
  <PresentationFormat>On-screen Show (4:3)</PresentationFormat>
  <Paragraphs>77</Paragraphs>
  <Slides>53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佈景主題</vt:lpstr>
      <vt:lpstr>媽祖的故事</vt:lpstr>
      <vt:lpstr>PowerPoint Presentation</vt:lpstr>
      <vt:lpstr>媽閣廟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外婆向媽祖求什麼?</vt:lpstr>
      <vt:lpstr>3.為什麼媽祖是台灣最普遍的信仰?</vt:lpstr>
      <vt:lpstr>4.中國為什麼沒有宗教戰爭?</vt:lpstr>
      <vt:lpstr>預報/預報</vt:lpstr>
      <vt:lpstr>預報(v. to forecast, n. forecast)</vt:lpstr>
      <vt:lpstr>PowerPoint Presentation</vt:lpstr>
      <vt:lpstr>PowerPoint Presentation</vt:lpstr>
      <vt:lpstr>預備(to prepare)</vt:lpstr>
      <vt:lpstr>創下/創下</vt:lpstr>
      <vt:lpstr>創下(establish)</vt:lpstr>
      <vt:lpstr>國際/國際</vt:lpstr>
      <vt:lpstr>PowerPoint Presentation</vt:lpstr>
      <vt:lpstr>廟/廟</vt:lpstr>
      <vt:lpstr>跪拜/跪拜</vt:lpstr>
      <vt:lpstr>PowerPoint Presentation</vt:lpstr>
      <vt:lpstr>拜(worship)</vt:lpstr>
      <vt:lpstr>慶生/慶生</vt:lpstr>
      <vt:lpstr>PowerPoint Presentation</vt:lpstr>
      <vt:lpstr>慶祝(celebrate )</vt:lpstr>
      <vt:lpstr>提燈/提燈</vt:lpstr>
      <vt:lpstr>PowerPoint Presentation</vt:lpstr>
      <vt:lpstr>一點一橫長，一撇到南洋，十字對十字，月亮對太陽。</vt:lpstr>
      <vt:lpstr>一點一橫長，一撇到南洋，南洋兩個人，坐在土堆上。</vt:lpstr>
      <vt:lpstr>一點一橫長，一撇到南洋，二十一塊田，田下有撇點。</vt:lpstr>
      <vt:lpstr>一點一橫長，一撇到南洋，南洋有個人，身體一寸長。</vt:lpstr>
      <vt:lpstr>真丟人(猜一字)</vt:lpstr>
      <vt:lpstr>九十九(猜一字)</vt:lpstr>
      <vt:lpstr>一點一橫長，一撇到南洋，南洋有個人，身體一寸長。</vt:lpstr>
      <vt:lpstr>三個眼睛 五個鼻子 猜一動物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301</cp:revision>
  <dcterms:created xsi:type="dcterms:W3CDTF">2015-05-08T03:13:01Z</dcterms:created>
  <dcterms:modified xsi:type="dcterms:W3CDTF">2016-11-13T06:05:32Z</dcterms:modified>
</cp:coreProperties>
</file>